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707" autoAdjust="0"/>
  </p:normalViewPr>
  <p:slideViewPr>
    <p:cSldViewPr snapToGrid="0" snapToObjects="1" showGuides="1">
      <p:cViewPr>
        <p:scale>
          <a:sx n="50" d="100"/>
          <a:sy n="50" d="100"/>
        </p:scale>
        <p:origin x="29" y="-1862"/>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12/1/2019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xmlns=""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r>
                        <a:rPr lang="en-US" sz="2400" b="0" baseline="0" dirty="0">
                          <a:solidFill>
                            <a:srgbClr val="FFC000"/>
                          </a:solidFill>
                          <a:latin typeface="Arial" panose="020B0604020202020204" pitchFamily="34" charset="0"/>
                          <a:cs typeface="Arial" panose="020B0604020202020204" pitchFamily="34" charset="0"/>
                        </a:rPr>
                        <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r>
                        <a:rPr lang="en-US" sz="2400" b="0" baseline="0" dirty="0">
                          <a:solidFill>
                            <a:srgbClr val="FFC000"/>
                          </a:solidFill>
                          <a:latin typeface="Arial" panose="020B0604020202020204" pitchFamily="34" charset="0"/>
                          <a:cs typeface="Arial" panose="020B0604020202020204" pitchFamily="34" charset="0"/>
                        </a:rPr>
                        <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r>
                        <a:rPr lang="en-US" sz="2400" b="0" baseline="0" dirty="0">
                          <a:solidFill>
                            <a:schemeClr val="bg1"/>
                          </a:solidFill>
                          <a:latin typeface="Arial" panose="020B0604020202020204" pitchFamily="34" charset="0"/>
                          <a:cs typeface="Arial" panose="020B0604020202020204" pitchFamily="34" charset="0"/>
                        </a:rPr>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400" b="0" baseline="0" dirty="0">
                          <a:solidFill>
                            <a:schemeClr val="bg1"/>
                          </a:solidFill>
                          <a:latin typeface="Arial" panose="020B0604020202020204" pitchFamily="34" charset="0"/>
                          <a:cs typeface="Arial" panose="020B0604020202020204" pitchFamily="34" charset="0"/>
                        </a:rPr>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400" b="0" baseline="0" dirty="0">
                          <a:solidFill>
                            <a:schemeClr val="bg1"/>
                          </a:solidFill>
                          <a:latin typeface="Arial" panose="020B0604020202020204" pitchFamily="34" charset="0"/>
                          <a:cs typeface="Arial" panose="020B0604020202020204" pitchFamily="34" charset="0"/>
                        </a:rPr>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400" b="0" baseline="0" dirty="0">
                          <a:solidFill>
                            <a:schemeClr val="bg1"/>
                          </a:solidFill>
                          <a:latin typeface="Arial" panose="020B0604020202020204" pitchFamily="34" charset="0"/>
                          <a:cs typeface="Arial" panose="020B0604020202020204" pitchFamily="34" charset="0"/>
                        </a:rPr>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719998" y="6495741"/>
            <a:ext cx="8434502" cy="7856560"/>
          </a:xfrm>
        </p:spPr>
        <p:txBody>
          <a:bodyPr/>
          <a:lstStyle/>
          <a:p>
            <a:r>
              <a:rPr lang="en-US" b="1" dirty="0" smtClean="0"/>
              <a:t>Problem</a:t>
            </a:r>
            <a:r>
              <a:rPr lang="en-US" dirty="0" smtClean="0"/>
              <a:t>:</a:t>
            </a:r>
          </a:p>
          <a:p>
            <a:r>
              <a:rPr lang="en-US" dirty="0" smtClean="0"/>
              <a:t> Along with migration, there is a flow of manpower, skills and intellectual resources. Improper documentation or visualization of migration could lead to major issues in employment, economic growth, uneven distribution of resources, exploitation and man and materials and could also heavily imbalance policy decisions and legal regulations.</a:t>
            </a:r>
          </a:p>
          <a:p>
            <a:endParaRPr lang="en-US" dirty="0"/>
          </a:p>
          <a:p>
            <a:r>
              <a:rPr lang="en-US" b="1" dirty="0" smtClean="0"/>
              <a:t>Importance:</a:t>
            </a:r>
          </a:p>
          <a:p>
            <a:pPr marL="342900" indent="-342900">
              <a:buFont typeface="Arial" panose="020B0604020202020204" pitchFamily="34" charset="0"/>
              <a:buChar char="•"/>
            </a:pPr>
            <a:r>
              <a:rPr lang="en-US" dirty="0" smtClean="0"/>
              <a:t>Migration is a transfer of resources, skills and manpower. If properly documented and visualized, it could benefit two countries in better policy making, curtailing on-going economic issues, enhancing globalization and foreign exchange with other nations. </a:t>
            </a:r>
          </a:p>
          <a:p>
            <a:pPr marL="342900" indent="-342900">
              <a:buFont typeface="Arial" panose="020B0604020202020204" pitchFamily="34" charset="0"/>
              <a:buChar char="•"/>
            </a:pPr>
            <a:r>
              <a:rPr lang="en-US" dirty="0" smtClean="0"/>
              <a:t>Knowing present scenario of migration to and from one’s country helps acknowledge the cultural diversity and social integration.</a:t>
            </a:r>
          </a:p>
          <a:p>
            <a:pPr marL="342900" indent="-342900">
              <a:buFont typeface="Arial" panose="020B0604020202020204" pitchFamily="34" charset="0"/>
              <a:buChar char="•"/>
            </a:pPr>
            <a:r>
              <a:rPr lang="en-US" dirty="0" smtClean="0"/>
              <a:t>It is also aids a proper and even distribution of a nation’s wealth and resources.</a:t>
            </a:r>
            <a:endParaRPr lang="en-US" dirty="0"/>
          </a:p>
        </p:txBody>
      </p:sp>
      <p:sp>
        <p:nvSpPr>
          <p:cNvPr id="18" name="Text Placeholder 17"/>
          <p:cNvSpPr>
            <a:spLocks noGrp="1"/>
          </p:cNvSpPr>
          <p:nvPr>
            <p:ph type="body" sz="quarter" idx="11"/>
          </p:nvPr>
        </p:nvSpPr>
        <p:spPr>
          <a:xfrm>
            <a:off x="576466" y="5820104"/>
            <a:ext cx="8423156" cy="697033"/>
          </a:xfrm>
        </p:spPr>
        <p:txBody>
          <a:bodyPr/>
          <a:lstStyle/>
          <a:p>
            <a:r>
              <a:rPr lang="en-US"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9474138" y="14465536"/>
            <a:ext cx="17240147" cy="697033"/>
          </a:xfrm>
        </p:spPr>
        <p:txBody>
          <a:bodyPr/>
          <a:lstStyle/>
          <a:p>
            <a:r>
              <a:rPr lang="en-US"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577137" y="5820104"/>
            <a:ext cx="17225473" cy="697033"/>
          </a:xfrm>
        </p:spPr>
        <p:txBody>
          <a:bodyPr/>
          <a:lstStyle/>
          <a:p>
            <a:r>
              <a:rPr lang="en-US"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9562463" y="6528687"/>
            <a:ext cx="17240147" cy="3202979"/>
          </a:xfrm>
        </p:spPr>
        <p:txBody>
          <a:bodyPr/>
          <a:lstStyle/>
          <a:p>
            <a:r>
              <a:rPr lang="en-US" b="1" dirty="0"/>
              <a:t>What is a GAM? </a:t>
            </a:r>
            <a:r>
              <a:rPr lang="en-US" dirty="0"/>
              <a:t>: General Additive Models (GAM) are a technique where “the impact of the predictive variables is captured through smooth functions which—depending on the underlying patterns in the data—can be nonlinear.” Each relationship between a predictor variable and the response are modeled by a non-parametric function simultaneously during model estimation, and the link function of the expected value of the response is equal to a linear combination of each of these non-parametric functions. </a:t>
            </a:r>
          </a:p>
          <a:p>
            <a:endParaRPr lang="en-US" dirty="0"/>
          </a:p>
          <a:p>
            <a:endParaRPr lang="en-US" dirty="0"/>
          </a:p>
          <a:p>
            <a:endParaRPr lang="en-US" dirty="0"/>
          </a:p>
        </p:txBody>
      </p:sp>
      <p:sp>
        <p:nvSpPr>
          <p:cNvPr id="24" name="Text Placeholder 23"/>
          <p:cNvSpPr>
            <a:spLocks noGrp="1"/>
          </p:cNvSpPr>
          <p:nvPr>
            <p:ph type="body" sz="quarter" idx="27"/>
          </p:nvPr>
        </p:nvSpPr>
        <p:spPr>
          <a:xfrm>
            <a:off x="565119" y="17277525"/>
            <a:ext cx="26227454" cy="697033"/>
          </a:xfrm>
        </p:spPr>
        <p:txBody>
          <a:bodyPr/>
          <a:lstStyle/>
          <a:p>
            <a:r>
              <a:rPr lang="en-US" u="none" dirty="0">
                <a:latin typeface="PT Sans" panose="020B0503020203020204" pitchFamily="34" charset="77"/>
                <a:cs typeface="Berlin Sans FB" panose="020F0502020204030204" pitchFamily="34" charset="0"/>
              </a:rPr>
              <a:t>EXPERIMENTS AND RESULTS</a:t>
            </a:r>
          </a:p>
        </p:txBody>
      </p:sp>
      <p:sp>
        <p:nvSpPr>
          <p:cNvPr id="25" name="Text Placeholder 24"/>
          <p:cNvSpPr>
            <a:spLocks noGrp="1"/>
          </p:cNvSpPr>
          <p:nvPr>
            <p:ph type="body" sz="quarter" idx="28"/>
          </p:nvPr>
        </p:nvSpPr>
        <p:spPr>
          <a:xfrm>
            <a:off x="565118" y="18052000"/>
            <a:ext cx="26227455" cy="765388"/>
          </a:xfrm>
        </p:spPr>
        <p:txBody>
          <a:bodyPr/>
          <a:lstStyle/>
          <a:p>
            <a:r>
              <a:rPr lang="en-US" dirty="0"/>
              <a:t>Text and big picture of viz here</a:t>
            </a:r>
          </a:p>
        </p:txBody>
      </p:sp>
      <p:sp>
        <p:nvSpPr>
          <p:cNvPr id="26" name="Text Placeholder 25"/>
          <p:cNvSpPr>
            <a:spLocks noGrp="1"/>
          </p:cNvSpPr>
          <p:nvPr>
            <p:ph type="body" sz="quarter" idx="29"/>
          </p:nvPr>
        </p:nvSpPr>
        <p:spPr>
          <a:xfrm>
            <a:off x="13856717" y="32704563"/>
            <a:ext cx="12935857" cy="697033"/>
          </a:xfrm>
        </p:spPr>
        <p:txBody>
          <a:bodyPr/>
          <a:lstStyle/>
          <a:p>
            <a:endParaRPr lang="en-US"/>
          </a:p>
        </p:txBody>
      </p:sp>
      <p:sp>
        <p:nvSpPr>
          <p:cNvPr id="27" name="Text Placeholder 26"/>
          <p:cNvSpPr>
            <a:spLocks noGrp="1"/>
          </p:cNvSpPr>
          <p:nvPr>
            <p:ph type="body" sz="quarter" idx="30"/>
          </p:nvPr>
        </p:nvSpPr>
        <p:spPr>
          <a:xfrm>
            <a:off x="13856717" y="33414612"/>
            <a:ext cx="12942336" cy="765388"/>
          </a:xfrm>
        </p:spPr>
        <p:txBody>
          <a:bodyPr/>
          <a:lstStyle/>
          <a:p>
            <a:endParaRPr lang="en-US"/>
          </a:p>
        </p:txBody>
      </p:sp>
      <p:sp>
        <p:nvSpPr>
          <p:cNvPr id="28" name="Text Placeholder 27"/>
          <p:cNvSpPr>
            <a:spLocks noGrp="1"/>
          </p:cNvSpPr>
          <p:nvPr>
            <p:ph type="body" sz="quarter" idx="96"/>
          </p:nvPr>
        </p:nvSpPr>
        <p:spPr>
          <a:xfrm>
            <a:off x="9562463" y="15562308"/>
            <a:ext cx="17215436" cy="1180749"/>
          </a:xfrm>
        </p:spPr>
        <p:txBody>
          <a:bodyPr/>
          <a:lstStyle/>
          <a:p>
            <a:endParaRPr lang="en-US" dirty="0"/>
          </a:p>
        </p:txBody>
      </p:sp>
      <p:sp>
        <p:nvSpPr>
          <p:cNvPr id="30" name="Text Placeholder 29"/>
          <p:cNvSpPr>
            <a:spLocks noGrp="1"/>
          </p:cNvSpPr>
          <p:nvPr>
            <p:ph type="body" sz="quarter" idx="151"/>
          </p:nvPr>
        </p:nvSpPr>
        <p:spPr>
          <a:xfrm>
            <a:off x="3505967" y="3874428"/>
            <a:ext cx="20420066" cy="1027157"/>
          </a:xfrm>
        </p:spPr>
        <p:txBody>
          <a:bodyPr>
            <a:normAutofit/>
          </a:bodyPr>
          <a:lstStyle/>
          <a:p>
            <a:r>
              <a:rPr lang="en-US" sz="4800" dirty="0">
                <a:latin typeface="PT Sans" panose="020B0503020203020204" pitchFamily="34" charset="77"/>
              </a:rPr>
              <a:t>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2"/>
          <a:stretch>
            <a:fillRect/>
          </a:stretch>
        </p:blipFill>
        <p:spPr>
          <a:xfrm>
            <a:off x="22401990" y="1040464"/>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3">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417" y="8573568"/>
            <a:ext cx="8992419" cy="1991269"/>
          </a:xfrm>
          <a:prstGeom prst="rect">
            <a:avLst/>
          </a:prstGeom>
        </p:spPr>
      </p:pic>
      <p:sp>
        <p:nvSpPr>
          <p:cNvPr id="7" name="TextBox 6">
            <a:extLst>
              <a:ext uri="{FF2B5EF4-FFF2-40B4-BE49-F238E27FC236}">
                <a16:creationId xmlns:a16="http://schemas.microsoft.com/office/drawing/2014/main" id="{405B65B7-A31B-0A42-A96E-851F88F6C0B2}"/>
              </a:ext>
            </a:extLst>
          </p:cNvPr>
          <p:cNvSpPr txBox="1"/>
          <p:nvPr/>
        </p:nvSpPr>
        <p:spPr>
          <a:xfrm>
            <a:off x="19399348" y="8616392"/>
            <a:ext cx="56833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68955DC0-1ECE-1148-A85E-40B09739E9AC}"/>
              </a:ext>
            </a:extLst>
          </p:cNvPr>
          <p:cNvSpPr txBox="1"/>
          <p:nvPr/>
        </p:nvSpPr>
        <p:spPr>
          <a:xfrm>
            <a:off x="19399348" y="8616392"/>
            <a:ext cx="6091310" cy="378565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Why GAMs? : </a:t>
            </a:r>
            <a:r>
              <a:rPr lang="en-US" sz="2400" dirty="0">
                <a:latin typeface="Times New Roman" panose="02020603050405020304" pitchFamily="18" charset="0"/>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Because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9692640" y="10958440"/>
            <a:ext cx="9212196"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What’s New: </a:t>
            </a:r>
            <a:r>
              <a:rPr lang="en-US" sz="2400" dirty="0">
                <a:latin typeface="Times New Roman" panose="02020603050405020304" pitchFamily="18" charset="0"/>
                <a:cs typeface="Times New Roman" panose="02020603050405020304" pitchFamily="18" charset="0"/>
              </a:rPr>
              <a:t>Building a comprehensive model incorporating different causes of migration (economic, demographic, environmental).</a:t>
            </a:r>
            <a:endParaRPr lang="en-US" sz="2400" b="1" dirty="0">
              <a:latin typeface="Times New Roman" panose="02020603050405020304" pitchFamily="18" charset="0"/>
              <a:cs typeface="Times New Roman" panose="02020603050405020304" pitchFamily="18" charset="0"/>
            </a:endParaRPr>
          </a:p>
        </p:txBody>
      </p:sp>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0585" y="21915119"/>
            <a:ext cx="9283700" cy="7950200"/>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117" y="19165780"/>
            <a:ext cx="12928600" cy="5956300"/>
          </a:xfrm>
          <a:prstGeom prst="rect">
            <a:avLst/>
          </a:prstGeom>
        </p:spPr>
      </p:pic>
      <p:sp>
        <p:nvSpPr>
          <p:cNvPr id="11" name="TextBox 10">
            <a:extLst>
              <a:ext uri="{FF2B5EF4-FFF2-40B4-BE49-F238E27FC236}">
                <a16:creationId xmlns:a16="http://schemas.microsoft.com/office/drawing/2014/main" id="{1FF4E340-3662-7346-9196-E852798BD446}"/>
              </a:ext>
            </a:extLst>
          </p:cNvPr>
          <p:cNvSpPr txBox="1"/>
          <p:nvPr/>
        </p:nvSpPr>
        <p:spPr>
          <a:xfrm>
            <a:off x="9912416" y="12493598"/>
            <a:ext cx="15578241"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Visualization: </a:t>
            </a:r>
            <a:r>
              <a:rPr lang="en-US" sz="2400" dirty="0">
                <a:latin typeface="Times New Roman" panose="02020603050405020304" pitchFamily="18" charset="0"/>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2194</TotalTime>
  <Words>445</Words>
  <Application>Microsoft Office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Arial Black</vt:lpstr>
      <vt:lpstr>Berlin Sans FB</vt:lpstr>
      <vt:lpstr>Calibri</vt:lpstr>
      <vt:lpstr>Menlo</vt:lpstr>
      <vt:lpstr>PT Sans</vt:lpstr>
      <vt:lpstr>Segoe UI Historic</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lipis</cp:lastModifiedBy>
  <cp:revision>68</cp:revision>
  <dcterms:created xsi:type="dcterms:W3CDTF">2012-02-10T00:10:15Z</dcterms:created>
  <dcterms:modified xsi:type="dcterms:W3CDTF">2019-12-01T18:46:56Z</dcterms:modified>
  <cp:category>Research poster templates</cp:category>
</cp:coreProperties>
</file>